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0" r:id="rId5"/>
    <p:sldId id="261" r:id="rId6"/>
    <p:sldId id="265" r:id="rId7"/>
    <p:sldId id="262" r:id="rId8"/>
    <p:sldId id="263" r:id="rId9"/>
    <p:sldId id="264"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2646"/>
  </p:normalViewPr>
  <p:slideViewPr>
    <p:cSldViewPr snapToGrid="0" snapToObjects="1">
      <p:cViewPr varScale="1">
        <p:scale>
          <a:sx n="82" d="100"/>
          <a:sy n="82" d="100"/>
        </p:scale>
        <p:origin x="5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09E61-AC39-F646-9B98-DD2F853FF572}" type="doc">
      <dgm:prSet loTypeId="urn:microsoft.com/office/officeart/2005/8/layout/venn1" loCatId="" qsTypeId="urn:microsoft.com/office/officeart/2005/8/quickstyle/simple1" qsCatId="simple" csTypeId="urn:microsoft.com/office/officeart/2005/8/colors/accent1_2" csCatId="accent1" phldr="1"/>
      <dgm:spPr/>
    </dgm:pt>
    <dgm:pt modelId="{A7EF99CA-1B5A-EF4A-A4EA-A3B0F04246F8}">
      <dgm:prSet phldrT="[Text]"/>
      <dgm:spPr/>
      <dgm:t>
        <a:bodyPr/>
        <a:lstStyle/>
        <a:p>
          <a:r>
            <a:rPr lang="en-US"/>
            <a:t>Suitable target</a:t>
          </a:r>
        </a:p>
      </dgm:t>
    </dgm:pt>
    <dgm:pt modelId="{C07F98CE-5B55-574B-8E6F-6D277D80372A}" type="parTrans" cxnId="{25E684E4-DB76-594D-8FBD-CD0E92CD8370}">
      <dgm:prSet/>
      <dgm:spPr/>
      <dgm:t>
        <a:bodyPr/>
        <a:lstStyle/>
        <a:p>
          <a:endParaRPr lang="en-US"/>
        </a:p>
      </dgm:t>
    </dgm:pt>
    <dgm:pt modelId="{4FF32415-8BBD-284E-9D9B-964D12BD90DA}" type="sibTrans" cxnId="{25E684E4-DB76-594D-8FBD-CD0E92CD8370}">
      <dgm:prSet/>
      <dgm:spPr/>
      <dgm:t>
        <a:bodyPr/>
        <a:lstStyle/>
        <a:p>
          <a:endParaRPr lang="en-US"/>
        </a:p>
      </dgm:t>
    </dgm:pt>
    <dgm:pt modelId="{4D09ACED-4BC2-4849-B9FC-2D571AAFEE1B}">
      <dgm:prSet phldrT="[Text]"/>
      <dgm:spPr/>
      <dgm:t>
        <a:bodyPr/>
        <a:lstStyle/>
        <a:p>
          <a:r>
            <a:rPr lang="en-US" dirty="0"/>
            <a:t>Offender</a:t>
          </a:r>
        </a:p>
      </dgm:t>
    </dgm:pt>
    <dgm:pt modelId="{7FCDE24B-AFB3-4448-B627-B0727DA48DD8}" type="parTrans" cxnId="{D1C4A70C-9DCF-5A44-A24F-9D5939D1DBF6}">
      <dgm:prSet/>
      <dgm:spPr/>
      <dgm:t>
        <a:bodyPr/>
        <a:lstStyle/>
        <a:p>
          <a:endParaRPr lang="en-US"/>
        </a:p>
      </dgm:t>
    </dgm:pt>
    <dgm:pt modelId="{149711AA-ADED-FE4F-B6EA-E2B281340745}" type="sibTrans" cxnId="{D1C4A70C-9DCF-5A44-A24F-9D5939D1DBF6}">
      <dgm:prSet/>
      <dgm:spPr/>
      <dgm:t>
        <a:bodyPr/>
        <a:lstStyle/>
        <a:p>
          <a:endParaRPr lang="en-US"/>
        </a:p>
      </dgm:t>
    </dgm:pt>
    <dgm:pt modelId="{C689FD34-A945-3A43-B1DD-EE57BBC83647}">
      <dgm:prSet phldrT="[Text]"/>
      <dgm:spPr/>
      <dgm:t>
        <a:bodyPr/>
        <a:lstStyle/>
        <a:p>
          <a:r>
            <a:rPr lang="en-US" dirty="0"/>
            <a:t>Absence of parent or guardian</a:t>
          </a:r>
        </a:p>
      </dgm:t>
    </dgm:pt>
    <dgm:pt modelId="{D9D5EC19-10F4-8940-BEED-A40B68F0B5C1}" type="parTrans" cxnId="{59C37DBD-8BE5-EA49-AC00-C9A3E5D7E9D2}">
      <dgm:prSet/>
      <dgm:spPr/>
      <dgm:t>
        <a:bodyPr/>
        <a:lstStyle/>
        <a:p>
          <a:endParaRPr lang="en-US"/>
        </a:p>
      </dgm:t>
    </dgm:pt>
    <dgm:pt modelId="{87DBC8F6-A2C7-1A42-838B-97232AC75CFF}" type="sibTrans" cxnId="{59C37DBD-8BE5-EA49-AC00-C9A3E5D7E9D2}">
      <dgm:prSet/>
      <dgm:spPr/>
      <dgm:t>
        <a:bodyPr/>
        <a:lstStyle/>
        <a:p>
          <a:endParaRPr lang="en-US"/>
        </a:p>
      </dgm:t>
    </dgm:pt>
    <dgm:pt modelId="{C0A550BD-03E9-1F47-811D-91F256616315}" type="pres">
      <dgm:prSet presAssocID="{0C309E61-AC39-F646-9B98-DD2F853FF572}" presName="compositeShape" presStyleCnt="0">
        <dgm:presLayoutVars>
          <dgm:chMax val="7"/>
          <dgm:dir/>
          <dgm:resizeHandles val="exact"/>
        </dgm:presLayoutVars>
      </dgm:prSet>
      <dgm:spPr/>
    </dgm:pt>
    <dgm:pt modelId="{747F6338-1D46-C741-8D97-1024DD2616DE}" type="pres">
      <dgm:prSet presAssocID="{A7EF99CA-1B5A-EF4A-A4EA-A3B0F04246F8}" presName="circ1" presStyleLbl="vennNode1" presStyleIdx="0" presStyleCnt="3"/>
      <dgm:spPr/>
    </dgm:pt>
    <dgm:pt modelId="{68E14E4A-CC32-0648-B35A-3F3D87D752B0}" type="pres">
      <dgm:prSet presAssocID="{A7EF99CA-1B5A-EF4A-A4EA-A3B0F04246F8}" presName="circ1Tx" presStyleLbl="revTx" presStyleIdx="0" presStyleCnt="0">
        <dgm:presLayoutVars>
          <dgm:chMax val="0"/>
          <dgm:chPref val="0"/>
          <dgm:bulletEnabled val="1"/>
        </dgm:presLayoutVars>
      </dgm:prSet>
      <dgm:spPr/>
    </dgm:pt>
    <dgm:pt modelId="{7973755B-5905-1B4D-984D-E2258F7D06AF}" type="pres">
      <dgm:prSet presAssocID="{4D09ACED-4BC2-4849-B9FC-2D571AAFEE1B}" presName="circ2" presStyleLbl="vennNode1" presStyleIdx="1" presStyleCnt="3"/>
      <dgm:spPr/>
    </dgm:pt>
    <dgm:pt modelId="{50B2F0DA-9C64-1442-AD5E-423A471E4CF1}" type="pres">
      <dgm:prSet presAssocID="{4D09ACED-4BC2-4849-B9FC-2D571AAFEE1B}" presName="circ2Tx" presStyleLbl="revTx" presStyleIdx="0" presStyleCnt="0">
        <dgm:presLayoutVars>
          <dgm:chMax val="0"/>
          <dgm:chPref val="0"/>
          <dgm:bulletEnabled val="1"/>
        </dgm:presLayoutVars>
      </dgm:prSet>
      <dgm:spPr/>
    </dgm:pt>
    <dgm:pt modelId="{4B48550B-1A16-8A40-B50E-614BA41BE54B}" type="pres">
      <dgm:prSet presAssocID="{C689FD34-A945-3A43-B1DD-EE57BBC83647}" presName="circ3" presStyleLbl="vennNode1" presStyleIdx="2" presStyleCnt="3"/>
      <dgm:spPr/>
    </dgm:pt>
    <dgm:pt modelId="{0DD0EAB9-BA10-184C-A3BD-B6E0E368875B}" type="pres">
      <dgm:prSet presAssocID="{C689FD34-A945-3A43-B1DD-EE57BBC83647}" presName="circ3Tx" presStyleLbl="revTx" presStyleIdx="0" presStyleCnt="0">
        <dgm:presLayoutVars>
          <dgm:chMax val="0"/>
          <dgm:chPref val="0"/>
          <dgm:bulletEnabled val="1"/>
        </dgm:presLayoutVars>
      </dgm:prSet>
      <dgm:spPr/>
    </dgm:pt>
  </dgm:ptLst>
  <dgm:cxnLst>
    <dgm:cxn modelId="{46BC8A0B-00B9-254F-88F4-F286733FD094}" type="presOf" srcId="{A7EF99CA-1B5A-EF4A-A4EA-A3B0F04246F8}" destId="{747F6338-1D46-C741-8D97-1024DD2616DE}" srcOrd="0" destOrd="0" presId="urn:microsoft.com/office/officeart/2005/8/layout/venn1"/>
    <dgm:cxn modelId="{D1C4A70C-9DCF-5A44-A24F-9D5939D1DBF6}" srcId="{0C309E61-AC39-F646-9B98-DD2F853FF572}" destId="{4D09ACED-4BC2-4849-B9FC-2D571AAFEE1B}" srcOrd="1" destOrd="0" parTransId="{7FCDE24B-AFB3-4448-B627-B0727DA48DD8}" sibTransId="{149711AA-ADED-FE4F-B6EA-E2B281340745}"/>
    <dgm:cxn modelId="{671D1A1A-8F61-F64D-B237-8A125DABF13F}" type="presOf" srcId="{0C309E61-AC39-F646-9B98-DD2F853FF572}" destId="{C0A550BD-03E9-1F47-811D-91F256616315}" srcOrd="0" destOrd="0" presId="urn:microsoft.com/office/officeart/2005/8/layout/venn1"/>
    <dgm:cxn modelId="{F1E4C732-9471-F04F-93BF-12FE1FB9B2A8}" type="presOf" srcId="{4D09ACED-4BC2-4849-B9FC-2D571AAFEE1B}" destId="{7973755B-5905-1B4D-984D-E2258F7D06AF}" srcOrd="0" destOrd="0" presId="urn:microsoft.com/office/officeart/2005/8/layout/venn1"/>
    <dgm:cxn modelId="{2014D959-4303-DE45-8CD5-DBC1443A79EC}" type="presOf" srcId="{4D09ACED-4BC2-4849-B9FC-2D571AAFEE1B}" destId="{50B2F0DA-9C64-1442-AD5E-423A471E4CF1}" srcOrd="1" destOrd="0" presId="urn:microsoft.com/office/officeart/2005/8/layout/venn1"/>
    <dgm:cxn modelId="{50FC245C-D7A5-CA4F-A021-27327DDB8F62}" type="presOf" srcId="{A7EF99CA-1B5A-EF4A-A4EA-A3B0F04246F8}" destId="{68E14E4A-CC32-0648-B35A-3F3D87D752B0}" srcOrd="1" destOrd="0" presId="urn:microsoft.com/office/officeart/2005/8/layout/venn1"/>
    <dgm:cxn modelId="{F3243A69-F52F-5A4D-914E-6F3BB7A487BC}" type="presOf" srcId="{C689FD34-A945-3A43-B1DD-EE57BBC83647}" destId="{0DD0EAB9-BA10-184C-A3BD-B6E0E368875B}" srcOrd="1" destOrd="0" presId="urn:microsoft.com/office/officeart/2005/8/layout/venn1"/>
    <dgm:cxn modelId="{2919917F-341D-224F-8895-E0D823550FBE}" type="presOf" srcId="{C689FD34-A945-3A43-B1DD-EE57BBC83647}" destId="{4B48550B-1A16-8A40-B50E-614BA41BE54B}" srcOrd="0" destOrd="0" presId="urn:microsoft.com/office/officeart/2005/8/layout/venn1"/>
    <dgm:cxn modelId="{59C37DBD-8BE5-EA49-AC00-C9A3E5D7E9D2}" srcId="{0C309E61-AC39-F646-9B98-DD2F853FF572}" destId="{C689FD34-A945-3A43-B1DD-EE57BBC83647}" srcOrd="2" destOrd="0" parTransId="{D9D5EC19-10F4-8940-BEED-A40B68F0B5C1}" sibTransId="{87DBC8F6-A2C7-1A42-838B-97232AC75CFF}"/>
    <dgm:cxn modelId="{25E684E4-DB76-594D-8FBD-CD0E92CD8370}" srcId="{0C309E61-AC39-F646-9B98-DD2F853FF572}" destId="{A7EF99CA-1B5A-EF4A-A4EA-A3B0F04246F8}" srcOrd="0" destOrd="0" parTransId="{C07F98CE-5B55-574B-8E6F-6D277D80372A}" sibTransId="{4FF32415-8BBD-284E-9D9B-964D12BD90DA}"/>
    <dgm:cxn modelId="{68A5828E-A524-BE4D-B593-AE5E99599B38}" type="presParOf" srcId="{C0A550BD-03E9-1F47-811D-91F256616315}" destId="{747F6338-1D46-C741-8D97-1024DD2616DE}" srcOrd="0" destOrd="0" presId="urn:microsoft.com/office/officeart/2005/8/layout/venn1"/>
    <dgm:cxn modelId="{13CCF166-D62A-6F4A-9CE7-BB621F461B4C}" type="presParOf" srcId="{C0A550BD-03E9-1F47-811D-91F256616315}" destId="{68E14E4A-CC32-0648-B35A-3F3D87D752B0}" srcOrd="1" destOrd="0" presId="urn:microsoft.com/office/officeart/2005/8/layout/venn1"/>
    <dgm:cxn modelId="{E3EB6F56-D12D-2F4A-9590-DED08564A632}" type="presParOf" srcId="{C0A550BD-03E9-1F47-811D-91F256616315}" destId="{7973755B-5905-1B4D-984D-E2258F7D06AF}" srcOrd="2" destOrd="0" presId="urn:microsoft.com/office/officeart/2005/8/layout/venn1"/>
    <dgm:cxn modelId="{FA5BDDB9-193E-A842-BBA2-E8DC9E84D031}" type="presParOf" srcId="{C0A550BD-03E9-1F47-811D-91F256616315}" destId="{50B2F0DA-9C64-1442-AD5E-423A471E4CF1}" srcOrd="3" destOrd="0" presId="urn:microsoft.com/office/officeart/2005/8/layout/venn1"/>
    <dgm:cxn modelId="{038BF6BF-CB5E-9F48-BBB1-E28781101597}" type="presParOf" srcId="{C0A550BD-03E9-1F47-811D-91F256616315}" destId="{4B48550B-1A16-8A40-B50E-614BA41BE54B}" srcOrd="4" destOrd="0" presId="urn:microsoft.com/office/officeart/2005/8/layout/venn1"/>
    <dgm:cxn modelId="{B6144A06-C096-1149-B635-B5FAAC8BADE4}" type="presParOf" srcId="{C0A550BD-03E9-1F47-811D-91F256616315}" destId="{0DD0EAB9-BA10-184C-A3BD-B6E0E368875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F6338-1D46-C741-8D97-1024DD2616DE}">
      <dsp:nvSpPr>
        <dsp:cNvPr id="0" name=""/>
        <dsp:cNvSpPr/>
      </dsp:nvSpPr>
      <dsp:spPr>
        <a:xfrm>
          <a:off x="2877189" y="53698"/>
          <a:ext cx="2577547" cy="25775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a:t>Suitable target</a:t>
          </a:r>
        </a:p>
      </dsp:txBody>
      <dsp:txXfrm>
        <a:off x="3220862" y="504769"/>
        <a:ext cx="1890201" cy="1159896"/>
      </dsp:txXfrm>
    </dsp:sp>
    <dsp:sp modelId="{7973755B-5905-1B4D-984D-E2258F7D06AF}">
      <dsp:nvSpPr>
        <dsp:cNvPr id="0" name=""/>
        <dsp:cNvSpPr/>
      </dsp:nvSpPr>
      <dsp:spPr>
        <a:xfrm>
          <a:off x="3807254" y="1664665"/>
          <a:ext cx="2577547" cy="25775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Offender</a:t>
          </a:r>
        </a:p>
      </dsp:txBody>
      <dsp:txXfrm>
        <a:off x="4595554" y="2330532"/>
        <a:ext cx="1546528" cy="1417650"/>
      </dsp:txXfrm>
    </dsp:sp>
    <dsp:sp modelId="{4B48550B-1A16-8A40-B50E-614BA41BE54B}">
      <dsp:nvSpPr>
        <dsp:cNvPr id="0" name=""/>
        <dsp:cNvSpPr/>
      </dsp:nvSpPr>
      <dsp:spPr>
        <a:xfrm>
          <a:off x="1947124" y="1664665"/>
          <a:ext cx="2577547" cy="25775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Absence of parent or guardian</a:t>
          </a:r>
        </a:p>
      </dsp:txBody>
      <dsp:txXfrm>
        <a:off x="2189843" y="2330532"/>
        <a:ext cx="1546528" cy="14176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B4C49-8B1B-6F4C-8B97-027903713A81}" type="datetimeFigureOut">
              <a:rPr lang="en-US" smtClean="0"/>
              <a:t>7/29/19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A2B87-36C4-6D40-A0ED-072679910AC1}" type="slidenum">
              <a:rPr lang="en-US" smtClean="0"/>
              <a:t>‹#›</a:t>
            </a:fld>
            <a:endParaRPr lang="en-US"/>
          </a:p>
        </p:txBody>
      </p:sp>
    </p:spTree>
    <p:extLst>
      <p:ext uri="{BB962C8B-B14F-4D97-AF65-F5344CB8AC3E}">
        <p14:creationId xmlns:p14="http://schemas.microsoft.com/office/powerpoint/2010/main" val="386662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Safeguarding Program was developed in response to the Royal Commission into Institutional Child Sexual Abuse.</a:t>
            </a:r>
          </a:p>
          <a:p>
            <a:pPr marL="171450" indent="-171450">
              <a:buFont typeface="Arial" panose="020B0604020202020204" pitchFamily="34" charset="0"/>
              <a:buChar char="•"/>
            </a:pPr>
            <a:r>
              <a:rPr lang="en-US" dirty="0"/>
              <a:t> Initiated in 2014, Perth by Archbishop Timothy Costello</a:t>
            </a:r>
          </a:p>
          <a:p>
            <a:pPr marL="171450" indent="-171450">
              <a:buFont typeface="Arial" panose="020B0604020202020204" pitchFamily="34" charset="0"/>
              <a:buChar char="•"/>
            </a:pPr>
            <a:r>
              <a:rPr lang="en-US" dirty="0"/>
              <a:t>Developed by a team led by Andrea Muslin, an expert in child protection</a:t>
            </a:r>
          </a:p>
          <a:p>
            <a:pPr marL="171450" indent="-171450">
              <a:buFont typeface="Arial" panose="020B0604020202020204" pitchFamily="34" charset="0"/>
              <a:buChar char="•"/>
            </a:pPr>
            <a:r>
              <a:rPr lang="en-US" dirty="0"/>
              <a:t>Launched in Bunbury in September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DA2B87-36C4-6D40-A0ED-072679910AC1}" type="slidenum">
              <a:rPr lang="en-US" smtClean="0"/>
              <a:t>1</a:t>
            </a:fld>
            <a:endParaRPr lang="en-US"/>
          </a:p>
        </p:txBody>
      </p:sp>
    </p:spTree>
    <p:extLst>
      <p:ext uri="{BB962C8B-B14F-4D97-AF65-F5344CB8AC3E}">
        <p14:creationId xmlns:p14="http://schemas.microsoft.com/office/powerpoint/2010/main" val="60663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every activity involving children…</a:t>
            </a:r>
          </a:p>
        </p:txBody>
      </p:sp>
      <p:sp>
        <p:nvSpPr>
          <p:cNvPr id="4" name="Slide Number Placeholder 3"/>
          <p:cNvSpPr>
            <a:spLocks noGrp="1"/>
          </p:cNvSpPr>
          <p:nvPr>
            <p:ph type="sldNum" sz="quarter" idx="5"/>
          </p:nvPr>
        </p:nvSpPr>
        <p:spPr/>
        <p:txBody>
          <a:bodyPr/>
          <a:lstStyle/>
          <a:p>
            <a:fld id="{E5DA2B87-36C4-6D40-A0ED-072679910AC1}" type="slidenum">
              <a:rPr lang="en-US" smtClean="0"/>
              <a:t>10</a:t>
            </a:fld>
            <a:endParaRPr lang="en-US"/>
          </a:p>
        </p:txBody>
      </p:sp>
    </p:spTree>
    <p:extLst>
      <p:ext uri="{BB962C8B-B14F-4D97-AF65-F5344CB8AC3E}">
        <p14:creationId xmlns:p14="http://schemas.microsoft.com/office/powerpoint/2010/main" val="251745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parish standards to adhere to through this program will assist everyone as the burden of transparency is removed from your shoulders.</a:t>
            </a:r>
          </a:p>
          <a:p>
            <a:r>
              <a:rPr lang="en-US" dirty="0"/>
              <a:t>Questions?</a:t>
            </a:r>
          </a:p>
        </p:txBody>
      </p:sp>
      <p:sp>
        <p:nvSpPr>
          <p:cNvPr id="4" name="Slide Number Placeholder 3"/>
          <p:cNvSpPr>
            <a:spLocks noGrp="1"/>
          </p:cNvSpPr>
          <p:nvPr>
            <p:ph type="sldNum" sz="quarter" idx="5"/>
          </p:nvPr>
        </p:nvSpPr>
        <p:spPr/>
        <p:txBody>
          <a:bodyPr/>
          <a:lstStyle/>
          <a:p>
            <a:fld id="{E5DA2B87-36C4-6D40-A0ED-072679910AC1}" type="slidenum">
              <a:rPr lang="en-US" smtClean="0"/>
              <a:t>12</a:t>
            </a:fld>
            <a:endParaRPr lang="en-US"/>
          </a:p>
        </p:txBody>
      </p:sp>
    </p:spTree>
    <p:extLst>
      <p:ext uri="{BB962C8B-B14F-4D97-AF65-F5344CB8AC3E}">
        <p14:creationId xmlns:p14="http://schemas.microsoft.com/office/powerpoint/2010/main" val="290596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Safeguarding Program is child focused and informed by a fundamental belief that children have the right to physical and psychological safety at all times. We, the Bunbury Diocese, must play our part in protecting all children and vulnerable individuals.</a:t>
            </a:r>
          </a:p>
          <a:p>
            <a:r>
              <a:rPr lang="en-US" dirty="0"/>
              <a:t>The aim of the Safeguarding Program is to raise awareness of our collective responsibility to safeguard and promote the welfare of children, young people and vulnerable individuals within the Bunbury Diocese. </a:t>
            </a:r>
          </a:p>
        </p:txBody>
      </p:sp>
      <p:sp>
        <p:nvSpPr>
          <p:cNvPr id="4" name="Slide Number Placeholder 3"/>
          <p:cNvSpPr>
            <a:spLocks noGrp="1"/>
          </p:cNvSpPr>
          <p:nvPr>
            <p:ph type="sldNum" sz="quarter" idx="5"/>
          </p:nvPr>
        </p:nvSpPr>
        <p:spPr/>
        <p:txBody>
          <a:bodyPr/>
          <a:lstStyle/>
          <a:p>
            <a:fld id="{E5DA2B87-36C4-6D40-A0ED-072679910AC1}" type="slidenum">
              <a:rPr lang="en-US" smtClean="0"/>
              <a:t>2</a:t>
            </a:fld>
            <a:endParaRPr lang="en-US"/>
          </a:p>
        </p:txBody>
      </p:sp>
    </p:spTree>
    <p:extLst>
      <p:ext uri="{BB962C8B-B14F-4D97-AF65-F5344CB8AC3E}">
        <p14:creationId xmlns:p14="http://schemas.microsoft.com/office/powerpoint/2010/main" val="324623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Recognising that there is no 100% foolproof system for the complete protection against abuse, the program was and is informed by 12 standards:</a:t>
            </a:r>
          </a:p>
          <a:p>
            <a:pPr marL="0" indent="0">
              <a:buFont typeface="Arial" panose="020B0604020202020204" pitchFamily="34" charset="0"/>
              <a:buNone/>
            </a:pPr>
            <a:r>
              <a:rPr lang="en-US" dirty="0"/>
              <a:t>Open and aware culture; understanding child abuse; legal responsibilities; managing risk to </a:t>
            </a:r>
            <a:r>
              <a:rPr lang="en-US" dirty="0" err="1"/>
              <a:t>minimise</a:t>
            </a:r>
            <a:r>
              <a:rPr lang="en-US" dirty="0"/>
              <a:t> abuse; child protection policies and procedures; clear boundaries; recruitment and screening; support and supervision; training and education; complaints and disclosures; continuous improvement; listening to and empowering children, young people, and families.</a:t>
            </a:r>
          </a:p>
        </p:txBody>
      </p:sp>
      <p:sp>
        <p:nvSpPr>
          <p:cNvPr id="4" name="Slide Number Placeholder 3"/>
          <p:cNvSpPr>
            <a:spLocks noGrp="1"/>
          </p:cNvSpPr>
          <p:nvPr>
            <p:ph type="sldNum" sz="quarter" idx="5"/>
          </p:nvPr>
        </p:nvSpPr>
        <p:spPr/>
        <p:txBody>
          <a:bodyPr/>
          <a:lstStyle/>
          <a:p>
            <a:fld id="{E5DA2B87-36C4-6D40-A0ED-072679910AC1}" type="slidenum">
              <a:rPr lang="en-US" smtClean="0"/>
              <a:t>3</a:t>
            </a:fld>
            <a:endParaRPr lang="en-US"/>
          </a:p>
        </p:txBody>
      </p:sp>
    </p:spTree>
    <p:extLst>
      <p:ext uri="{BB962C8B-B14F-4D97-AF65-F5344CB8AC3E}">
        <p14:creationId xmlns:p14="http://schemas.microsoft.com/office/powerpoint/2010/main" val="357968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focusing on identifying offenders is not enough to prevent abuse. Three conditions are required for abuse to occur - an offender, the availability of a vulnerable person and the absence, whether physical or emotional, of a parent or guardian. </a:t>
            </a:r>
          </a:p>
          <a:p>
            <a:r>
              <a:rPr lang="en-US" dirty="0"/>
              <a:t>For example, an offender cannot abuse a child if said child has appropriate supervision. </a:t>
            </a:r>
          </a:p>
          <a:p>
            <a:r>
              <a:rPr lang="en-US" dirty="0"/>
              <a:t>The safeguarding program aims to add a layer of supervision to the children and vulnerable of our parishes. The purpose of the program is not only to provide a safe person for someone to talk to, but is a visible sign to potential abusers that we have a transparent and open diocese who put the welfare of our most vulnerable first, and that these vulnerable persons know that there is a safe adult that they can speak to about any potential concerns. This will make our parishes an uncomfortable place for an abuser to exist in. </a:t>
            </a:r>
          </a:p>
        </p:txBody>
      </p:sp>
      <p:sp>
        <p:nvSpPr>
          <p:cNvPr id="4" name="Slide Number Placeholder 3"/>
          <p:cNvSpPr>
            <a:spLocks noGrp="1"/>
          </p:cNvSpPr>
          <p:nvPr>
            <p:ph type="sldNum" sz="quarter" idx="5"/>
          </p:nvPr>
        </p:nvSpPr>
        <p:spPr/>
        <p:txBody>
          <a:bodyPr/>
          <a:lstStyle/>
          <a:p>
            <a:fld id="{E5DA2B87-36C4-6D40-A0ED-072679910AC1}" type="slidenum">
              <a:rPr lang="en-US" smtClean="0"/>
              <a:t>4</a:t>
            </a:fld>
            <a:endParaRPr lang="en-US"/>
          </a:p>
        </p:txBody>
      </p:sp>
    </p:spTree>
    <p:extLst>
      <p:ext uri="{BB962C8B-B14F-4D97-AF65-F5344CB8AC3E}">
        <p14:creationId xmlns:p14="http://schemas.microsoft.com/office/powerpoint/2010/main" val="388520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DA2B87-36C4-6D40-A0ED-072679910AC1}" type="slidenum">
              <a:rPr lang="en-US" smtClean="0"/>
              <a:t>5</a:t>
            </a:fld>
            <a:endParaRPr lang="en-US"/>
          </a:p>
        </p:txBody>
      </p:sp>
    </p:spTree>
    <p:extLst>
      <p:ext uri="{BB962C8B-B14F-4D97-AF65-F5344CB8AC3E}">
        <p14:creationId xmlns:p14="http://schemas.microsoft.com/office/powerpoint/2010/main" val="95193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registers also serve to protect adults involved with activities that involve children through providing documentation regarding who was with who and where. </a:t>
            </a:r>
          </a:p>
          <a:p>
            <a:r>
              <a:rPr lang="en-US" dirty="0"/>
              <a:t>We have had feedback from some that they feel uncomfortable when they find themselves alone with other people’s children, the changes being implemented serve to reduce this discomfort as once they are established these uncomfortable situations should become rare. </a:t>
            </a:r>
          </a:p>
        </p:txBody>
      </p:sp>
      <p:sp>
        <p:nvSpPr>
          <p:cNvPr id="4" name="Slide Number Placeholder 3"/>
          <p:cNvSpPr>
            <a:spLocks noGrp="1"/>
          </p:cNvSpPr>
          <p:nvPr>
            <p:ph type="sldNum" sz="quarter" idx="5"/>
          </p:nvPr>
        </p:nvSpPr>
        <p:spPr/>
        <p:txBody>
          <a:bodyPr/>
          <a:lstStyle/>
          <a:p>
            <a:fld id="{E5DA2B87-36C4-6D40-A0ED-072679910AC1}" type="slidenum">
              <a:rPr lang="en-US" smtClean="0"/>
              <a:t>6</a:t>
            </a:fld>
            <a:endParaRPr lang="en-US"/>
          </a:p>
        </p:txBody>
      </p:sp>
    </p:spTree>
    <p:extLst>
      <p:ext uri="{BB962C8B-B14F-4D97-AF65-F5344CB8AC3E}">
        <p14:creationId xmlns:p14="http://schemas.microsoft.com/office/powerpoint/2010/main" val="216066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approach any of us with questions or concerns relating to safeguarding.</a:t>
            </a:r>
          </a:p>
        </p:txBody>
      </p:sp>
      <p:sp>
        <p:nvSpPr>
          <p:cNvPr id="4" name="Slide Number Placeholder 3"/>
          <p:cNvSpPr>
            <a:spLocks noGrp="1"/>
          </p:cNvSpPr>
          <p:nvPr>
            <p:ph type="sldNum" sz="quarter" idx="5"/>
          </p:nvPr>
        </p:nvSpPr>
        <p:spPr/>
        <p:txBody>
          <a:bodyPr/>
          <a:lstStyle/>
          <a:p>
            <a:fld id="{E5DA2B87-36C4-6D40-A0ED-072679910AC1}" type="slidenum">
              <a:rPr lang="en-US" smtClean="0"/>
              <a:t>7</a:t>
            </a:fld>
            <a:endParaRPr lang="en-US"/>
          </a:p>
        </p:txBody>
      </p:sp>
    </p:spTree>
    <p:extLst>
      <p:ext uri="{BB962C8B-B14F-4D97-AF65-F5344CB8AC3E}">
        <p14:creationId xmlns:p14="http://schemas.microsoft.com/office/powerpoint/2010/main" val="598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WWC – for every adult in child related work. This includes positions that imply authority/power </a:t>
            </a:r>
            <a:r>
              <a:rPr lang="en-US" dirty="0" err="1"/>
              <a:t>eg</a:t>
            </a:r>
            <a:r>
              <a:rPr lang="en-US" dirty="0"/>
              <a:t> Extraordinary Minister of Holy Communion</a:t>
            </a:r>
          </a:p>
          <a:p>
            <a:endParaRPr lang="en-US" dirty="0"/>
          </a:p>
          <a:p>
            <a:r>
              <a:rPr lang="en-US" dirty="0"/>
              <a:t>*Exempt:</a:t>
            </a:r>
          </a:p>
          <a:p>
            <a:r>
              <a:rPr lang="en-US" dirty="0"/>
              <a:t>Child volunteers,</a:t>
            </a:r>
          </a:p>
          <a:p>
            <a:r>
              <a:rPr lang="en-US" dirty="0"/>
              <a:t>Students, under 18 year, on unpaid placement</a:t>
            </a:r>
          </a:p>
          <a:p>
            <a:r>
              <a:rPr lang="en-US" dirty="0"/>
              <a:t>Employers of children and people who work alongside children as fellow employees (unless doing child-related work)</a:t>
            </a:r>
          </a:p>
          <a:p>
            <a:r>
              <a:rPr lang="en-US" dirty="0"/>
              <a:t>One-off event</a:t>
            </a:r>
          </a:p>
          <a:p>
            <a:r>
              <a:rPr lang="en-US" dirty="0"/>
              <a:t>Parents volunteering may be exempt,</a:t>
            </a:r>
          </a:p>
          <a:p>
            <a:r>
              <a:rPr lang="en-US" dirty="0"/>
              <a:t>Short-term visitors to WA (two weeks after arrival, and no more than two weeks in any 12 month period) </a:t>
            </a:r>
          </a:p>
          <a:p>
            <a:endParaRPr lang="en-US" dirty="0"/>
          </a:p>
          <a:p>
            <a:r>
              <a:rPr lang="en-US" dirty="0"/>
              <a:t>Those who are exempt are required to get a National Police Clearance</a:t>
            </a:r>
          </a:p>
          <a:p>
            <a:r>
              <a:rPr lang="en-US" dirty="0"/>
              <a:t>Everyone is required to complete Form 2</a:t>
            </a:r>
          </a:p>
        </p:txBody>
      </p:sp>
      <p:sp>
        <p:nvSpPr>
          <p:cNvPr id="4" name="Slide Number Placeholder 3"/>
          <p:cNvSpPr>
            <a:spLocks noGrp="1"/>
          </p:cNvSpPr>
          <p:nvPr>
            <p:ph type="sldNum" sz="quarter" idx="5"/>
          </p:nvPr>
        </p:nvSpPr>
        <p:spPr/>
        <p:txBody>
          <a:bodyPr/>
          <a:lstStyle/>
          <a:p>
            <a:fld id="{E5DA2B87-36C4-6D40-A0ED-072679910AC1}" type="slidenum">
              <a:rPr lang="en-US" smtClean="0"/>
              <a:t>8</a:t>
            </a:fld>
            <a:endParaRPr lang="en-US"/>
          </a:p>
        </p:txBody>
      </p:sp>
    </p:spTree>
    <p:extLst>
      <p:ext uri="{BB962C8B-B14F-4D97-AF65-F5344CB8AC3E}">
        <p14:creationId xmlns:p14="http://schemas.microsoft.com/office/powerpoint/2010/main" val="279673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not statutory requirements. Activities involving young children, such as the Children’s Liturgy, need more than one adult to ensure supervision requirements are met </a:t>
            </a:r>
            <a:r>
              <a:rPr lang="en-US" dirty="0" err="1"/>
              <a:t>eg</a:t>
            </a:r>
            <a:r>
              <a:rPr lang="en-US" dirty="0"/>
              <a:t> if a child wants to go back to their parents or use the toilet etc. This may require a parent roster to assist the children’s liturgy leader or introducing a minimum age for participation. </a:t>
            </a:r>
          </a:p>
        </p:txBody>
      </p:sp>
      <p:sp>
        <p:nvSpPr>
          <p:cNvPr id="4" name="Slide Number Placeholder 3"/>
          <p:cNvSpPr>
            <a:spLocks noGrp="1"/>
          </p:cNvSpPr>
          <p:nvPr>
            <p:ph type="sldNum" sz="quarter" idx="5"/>
          </p:nvPr>
        </p:nvSpPr>
        <p:spPr/>
        <p:txBody>
          <a:bodyPr/>
          <a:lstStyle/>
          <a:p>
            <a:fld id="{E5DA2B87-36C4-6D40-A0ED-072679910AC1}" type="slidenum">
              <a:rPr lang="en-US" smtClean="0"/>
              <a:t>9</a:t>
            </a:fld>
            <a:endParaRPr lang="en-US"/>
          </a:p>
        </p:txBody>
      </p:sp>
    </p:spTree>
    <p:extLst>
      <p:ext uri="{BB962C8B-B14F-4D97-AF65-F5344CB8AC3E}">
        <p14:creationId xmlns:p14="http://schemas.microsoft.com/office/powerpoint/2010/main" val="196905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5707-A497-5947-86C3-CEB11A6891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518697-32D5-5549-A50B-025E1E7DC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12BE13-4C62-EC42-800D-AC5CBDC0D751}"/>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5" name="Footer Placeholder 4">
            <a:extLst>
              <a:ext uri="{FF2B5EF4-FFF2-40B4-BE49-F238E27FC236}">
                <a16:creationId xmlns:a16="http://schemas.microsoft.com/office/drawing/2014/main" id="{B88C0EEF-6030-0046-8885-03769BAE9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16DF8-A23D-D74C-BEB2-6F1DFF9B39C9}"/>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175651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3350-45ED-4349-8164-E9AA7D63F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B7BE29-5A66-8748-B9CD-67D8176D2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CD7B2-572A-3247-B6BE-429D999787E1}"/>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5" name="Footer Placeholder 4">
            <a:extLst>
              <a:ext uri="{FF2B5EF4-FFF2-40B4-BE49-F238E27FC236}">
                <a16:creationId xmlns:a16="http://schemas.microsoft.com/office/drawing/2014/main" id="{6DCC0E8F-1433-3249-B27A-1F408BD3E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71CFA-114B-9C47-917F-43CE290F0819}"/>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179276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0309B-FA91-1048-A5C3-6BD6FD43A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C2AAE-7672-BE48-AB69-B2E6035F6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53D55-87BF-6F4D-A33B-5B5A816ED5DB}"/>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5" name="Footer Placeholder 4">
            <a:extLst>
              <a:ext uri="{FF2B5EF4-FFF2-40B4-BE49-F238E27FC236}">
                <a16:creationId xmlns:a16="http://schemas.microsoft.com/office/drawing/2014/main" id="{97D29869-A9DB-1149-81DC-0E571146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6265C-C71A-0243-9927-0A06D172057E}"/>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184856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FBB8-6E80-FA47-B182-7195C7B79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C33F3-2D55-474E-A421-5BF83B40E7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B55A0-D291-8B44-AA31-25E139B17C90}"/>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5" name="Footer Placeholder 4">
            <a:extLst>
              <a:ext uri="{FF2B5EF4-FFF2-40B4-BE49-F238E27FC236}">
                <a16:creationId xmlns:a16="http://schemas.microsoft.com/office/drawing/2014/main" id="{BB2375AF-D822-0546-B02E-4B9D6B79D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6BCAB-D190-CD46-BD5B-B408B0A02989}"/>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92752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B112F-C64D-8E46-B677-452917DD6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1B17EE-ABD2-4940-B1E5-3922A5B7B5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BE24D-001F-1048-9D4C-959923970DF5}"/>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5" name="Footer Placeholder 4">
            <a:extLst>
              <a:ext uri="{FF2B5EF4-FFF2-40B4-BE49-F238E27FC236}">
                <a16:creationId xmlns:a16="http://schemas.microsoft.com/office/drawing/2014/main" id="{1D62E723-9FEF-AB43-B917-C83900EA3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73B36-C921-5A47-B190-CA7AF71027DB}"/>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262869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E81C-3D06-B940-BE80-F885415C5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96001-6396-9347-8183-C75AEB7E91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7BD06-202B-E948-9B86-0B14DD2361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93DA8-9663-9647-BA46-428321BA69F3}"/>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6" name="Footer Placeholder 5">
            <a:extLst>
              <a:ext uri="{FF2B5EF4-FFF2-40B4-BE49-F238E27FC236}">
                <a16:creationId xmlns:a16="http://schemas.microsoft.com/office/drawing/2014/main" id="{C5847B2A-3D75-AC4D-BD62-9B8663E67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CA1FD-DA0F-7F46-BD0D-1C03B2099D5D}"/>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16994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B648-EF7C-B143-BBD7-2E3F0F9422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B45623-3D05-EF4C-A8A3-5DF24B226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81364-A4F7-2F4C-B4F2-EF54B28AF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F5EE27-A3E2-0F45-B6CB-B31DE6C8D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44472D-0BAD-594F-83F0-EEC7E8F66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DA41A5-0A1E-574B-8B79-E79E28E701A4}"/>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8" name="Footer Placeholder 7">
            <a:extLst>
              <a:ext uri="{FF2B5EF4-FFF2-40B4-BE49-F238E27FC236}">
                <a16:creationId xmlns:a16="http://schemas.microsoft.com/office/drawing/2014/main" id="{5B6F78E9-0471-7140-AFA5-1E4A989F90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7A6005-4A92-E443-8BEC-8E847E7AB5BF}"/>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141861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43A-3763-B74D-A4E5-39EA207F83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29F935-2ED8-B546-BD4A-670C9C023741}"/>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4" name="Footer Placeholder 3">
            <a:extLst>
              <a:ext uri="{FF2B5EF4-FFF2-40B4-BE49-F238E27FC236}">
                <a16:creationId xmlns:a16="http://schemas.microsoft.com/office/drawing/2014/main" id="{B60DA858-0FFE-C941-ADC7-7CE749997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F30E7-9B6C-4248-BFAC-9E5D7B8C9074}"/>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427267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DA35F-2528-D948-8DE9-E68A3514172B}"/>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3" name="Footer Placeholder 2">
            <a:extLst>
              <a:ext uri="{FF2B5EF4-FFF2-40B4-BE49-F238E27FC236}">
                <a16:creationId xmlns:a16="http://schemas.microsoft.com/office/drawing/2014/main" id="{B84252CE-3647-3A4D-B5A2-87D230193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F94BDF-83DD-AE4F-921C-6EAC3B151FF8}"/>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302563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9E0D-FF08-8149-AD67-7AEBE176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12B2B6-AF2E-054E-BB03-B2A735E62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9F6C31-2464-1D4A-A8C7-03D2B644E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79610-CE24-6D47-9EF7-EC99907917B8}"/>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6" name="Footer Placeholder 5">
            <a:extLst>
              <a:ext uri="{FF2B5EF4-FFF2-40B4-BE49-F238E27FC236}">
                <a16:creationId xmlns:a16="http://schemas.microsoft.com/office/drawing/2014/main" id="{52819B07-287C-A542-A85D-45EA38A17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5CE2B-FFE5-6443-9FBD-C759D826944A}"/>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139367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9477-E1D5-1646-91FE-545E6795C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2295C6-A354-4B42-8B63-9D752BC0F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CC153D-F222-E94B-A069-BA1AAEA55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90556-1A8E-9747-A34F-9610F8BC7FC5}"/>
              </a:ext>
            </a:extLst>
          </p:cNvPr>
          <p:cNvSpPr>
            <a:spLocks noGrp="1"/>
          </p:cNvSpPr>
          <p:nvPr>
            <p:ph type="dt" sz="half" idx="10"/>
          </p:nvPr>
        </p:nvSpPr>
        <p:spPr/>
        <p:txBody>
          <a:bodyPr/>
          <a:lstStyle/>
          <a:p>
            <a:fld id="{24AC1A9D-9A71-B946-89E8-9D3BB7B574EE}" type="datetimeFigureOut">
              <a:rPr lang="en-US" smtClean="0"/>
              <a:t>7/29/19</a:t>
            </a:fld>
            <a:endParaRPr lang="en-US"/>
          </a:p>
        </p:txBody>
      </p:sp>
      <p:sp>
        <p:nvSpPr>
          <p:cNvPr id="6" name="Footer Placeholder 5">
            <a:extLst>
              <a:ext uri="{FF2B5EF4-FFF2-40B4-BE49-F238E27FC236}">
                <a16:creationId xmlns:a16="http://schemas.microsoft.com/office/drawing/2014/main" id="{A2D0784D-D165-7846-9D76-9E18A63E6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89269-ED88-974C-A024-A922FDC82639}"/>
              </a:ext>
            </a:extLst>
          </p:cNvPr>
          <p:cNvSpPr>
            <a:spLocks noGrp="1"/>
          </p:cNvSpPr>
          <p:nvPr>
            <p:ph type="sldNum" sz="quarter" idx="12"/>
          </p:nvPr>
        </p:nvSpPr>
        <p:spPr/>
        <p:txBody>
          <a:bodyPr/>
          <a:lstStyle/>
          <a:p>
            <a:fld id="{A5784637-1930-634E-9356-0EDA28EE20AF}" type="slidenum">
              <a:rPr lang="en-US" smtClean="0"/>
              <a:t>‹#›</a:t>
            </a:fld>
            <a:endParaRPr lang="en-US"/>
          </a:p>
        </p:txBody>
      </p:sp>
    </p:spTree>
    <p:extLst>
      <p:ext uri="{BB962C8B-B14F-4D97-AF65-F5344CB8AC3E}">
        <p14:creationId xmlns:p14="http://schemas.microsoft.com/office/powerpoint/2010/main" val="5533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3000"/>
            <a:lum/>
          </a:blip>
          <a:srcRect/>
          <a:stretch>
            <a:fillRect l="59000" t="-16000" r="-31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5B851-7A93-D04E-A3DB-5C06DF748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5AB4F-2035-E248-87E3-A9FBB4F28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41322-2D65-7F43-A2BA-768E33A28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C1A9D-9A71-B946-89E8-9D3BB7B574EE}" type="datetimeFigureOut">
              <a:rPr lang="en-US" smtClean="0"/>
              <a:t>7/29/19</a:t>
            </a:fld>
            <a:endParaRPr lang="en-US"/>
          </a:p>
        </p:txBody>
      </p:sp>
      <p:sp>
        <p:nvSpPr>
          <p:cNvPr id="5" name="Footer Placeholder 4">
            <a:extLst>
              <a:ext uri="{FF2B5EF4-FFF2-40B4-BE49-F238E27FC236}">
                <a16:creationId xmlns:a16="http://schemas.microsoft.com/office/drawing/2014/main" id="{5B1B69F4-8F21-BB44-94EF-B1ED3B683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E12400-8A9D-8843-8841-E3EEA2309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84637-1930-634E-9356-0EDA28EE20AF}" type="slidenum">
              <a:rPr lang="en-US" smtClean="0"/>
              <a:t>‹#›</a:t>
            </a:fld>
            <a:endParaRPr lang="en-US"/>
          </a:p>
        </p:txBody>
      </p:sp>
    </p:spTree>
    <p:extLst>
      <p:ext uri="{BB962C8B-B14F-4D97-AF65-F5344CB8AC3E}">
        <p14:creationId xmlns:p14="http://schemas.microsoft.com/office/powerpoint/2010/main" val="60599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bunburysgo2@gmail.com" TargetMode="External"/><Relationship Id="rId2" Type="http://schemas.openxmlformats.org/officeDocument/2006/relationships/hyperlink" Target="mailto:bunburysgo1@gmail.com" TargetMode="External"/><Relationship Id="rId1" Type="http://schemas.openxmlformats.org/officeDocument/2006/relationships/slideLayout" Target="../slideLayouts/slideLayout2.xml"/><Relationship Id="rId6" Type="http://schemas.openxmlformats.org/officeDocument/2006/relationships/hyperlink" Target="mailto:bunburysgo5@gmail.com" TargetMode="External"/><Relationship Id="rId5" Type="http://schemas.openxmlformats.org/officeDocument/2006/relationships/hyperlink" Target="mailto:bunburysgo4@gmail.com" TargetMode="External"/><Relationship Id="rId4" Type="http://schemas.openxmlformats.org/officeDocument/2006/relationships/hyperlink" Target="mailto:bunburysgo3@gmai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2BE189-A5F8-0C48-ABF2-AFE90CCDAF6A}"/>
              </a:ext>
            </a:extLst>
          </p:cNvPr>
          <p:cNvSpPr txBox="1"/>
          <p:nvPr/>
        </p:nvSpPr>
        <p:spPr>
          <a:xfrm>
            <a:off x="1097279" y="2151727"/>
            <a:ext cx="7053943" cy="2554545"/>
          </a:xfrm>
          <a:prstGeom prst="rect">
            <a:avLst/>
          </a:prstGeom>
          <a:noFill/>
        </p:spPr>
        <p:txBody>
          <a:bodyPr wrap="square" rtlCol="0">
            <a:spAutoFit/>
          </a:bodyPr>
          <a:lstStyle/>
          <a:p>
            <a:r>
              <a:rPr lang="en-US" sz="4000" dirty="0">
                <a:solidFill>
                  <a:srgbClr val="00B0F0"/>
                </a:solidFill>
              </a:rPr>
              <a:t>Let the children come to me, and do not hinder them; for to such belongs the kingdom of God</a:t>
            </a:r>
          </a:p>
          <a:p>
            <a:pPr algn="r"/>
            <a:r>
              <a:rPr lang="en-US" sz="4000" dirty="0">
                <a:solidFill>
                  <a:srgbClr val="00B0F0"/>
                </a:solidFill>
              </a:rPr>
              <a:t>Luke 18:16</a:t>
            </a:r>
          </a:p>
        </p:txBody>
      </p:sp>
      <p:pic>
        <p:nvPicPr>
          <p:cNvPr id="2" name="Picture 1">
            <a:extLst>
              <a:ext uri="{FF2B5EF4-FFF2-40B4-BE49-F238E27FC236}">
                <a16:creationId xmlns:a16="http://schemas.microsoft.com/office/drawing/2014/main" id="{D56FED59-D230-3A45-AFC4-A13A749235D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452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D2983C-36FC-BD47-BD3F-F95EC2FDE860}"/>
              </a:ext>
            </a:extLst>
          </p:cNvPr>
          <p:cNvSpPr>
            <a:spLocks noGrp="1"/>
          </p:cNvSpPr>
          <p:nvPr>
            <p:ph idx="1"/>
          </p:nvPr>
        </p:nvSpPr>
        <p:spPr>
          <a:xfrm>
            <a:off x="838200" y="862149"/>
            <a:ext cx="8201297" cy="5643154"/>
          </a:xfrm>
        </p:spPr>
        <p:txBody>
          <a:bodyPr/>
          <a:lstStyle/>
          <a:p>
            <a:r>
              <a:rPr lang="en-US" dirty="0"/>
              <a:t>Children should be educated regarding who the Safeguarding Officers are their right to approach or contact them whenever necessary</a:t>
            </a:r>
          </a:p>
          <a:p>
            <a:r>
              <a:rPr lang="en-US" dirty="0"/>
              <a:t>Parent volunteers at one-off events must complete the Form 2 Declaration</a:t>
            </a:r>
          </a:p>
          <a:p>
            <a:r>
              <a:rPr lang="en-US" dirty="0"/>
              <a:t>There should be a registration system to log each person attending activities involving children</a:t>
            </a:r>
          </a:p>
          <a:p>
            <a:r>
              <a:rPr lang="en-US" dirty="0"/>
              <a:t>No unsupervised access to internet facilities while engaged in Church-related activities</a:t>
            </a:r>
          </a:p>
          <a:p>
            <a:r>
              <a:rPr lang="en-US" dirty="0"/>
              <a:t>Photos can only be taken or published with parental consent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3726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5B83-7A0A-5D4B-8484-30F9CF9C5955}"/>
              </a:ext>
            </a:extLst>
          </p:cNvPr>
          <p:cNvSpPr>
            <a:spLocks noGrp="1"/>
          </p:cNvSpPr>
          <p:nvPr>
            <p:ph type="title"/>
          </p:nvPr>
        </p:nvSpPr>
        <p:spPr/>
        <p:txBody>
          <a:bodyPr/>
          <a:lstStyle/>
          <a:p>
            <a:r>
              <a:rPr lang="en-US" dirty="0"/>
              <a:t>Safeguarding Officers</a:t>
            </a:r>
          </a:p>
        </p:txBody>
      </p:sp>
      <p:sp>
        <p:nvSpPr>
          <p:cNvPr id="3" name="Content Placeholder 2">
            <a:extLst>
              <a:ext uri="{FF2B5EF4-FFF2-40B4-BE49-F238E27FC236}">
                <a16:creationId xmlns:a16="http://schemas.microsoft.com/office/drawing/2014/main" id="{D394EBAA-EE2F-3E4B-B116-0E61598D13B0}"/>
              </a:ext>
            </a:extLst>
          </p:cNvPr>
          <p:cNvSpPr>
            <a:spLocks noGrp="1"/>
          </p:cNvSpPr>
          <p:nvPr>
            <p:ph idx="1"/>
          </p:nvPr>
        </p:nvSpPr>
        <p:spPr/>
        <p:txBody>
          <a:bodyPr>
            <a:normAutofit/>
          </a:bodyPr>
          <a:lstStyle/>
          <a:p>
            <a:endParaRPr lang="en-US" dirty="0"/>
          </a:p>
          <a:p>
            <a:r>
              <a:rPr lang="en-US" dirty="0"/>
              <a:t>Doreen </a:t>
            </a:r>
            <a:r>
              <a:rPr lang="en-US" dirty="0" err="1"/>
              <a:t>Wijekoon</a:t>
            </a:r>
            <a:r>
              <a:rPr lang="en-US" dirty="0"/>
              <a:t> 	</a:t>
            </a:r>
            <a:r>
              <a:rPr lang="en-US" dirty="0">
                <a:hlinkClick r:id="rId2"/>
              </a:rPr>
              <a:t>bunburysgo1@gmail.com</a:t>
            </a:r>
            <a:endParaRPr lang="en-US" dirty="0"/>
          </a:p>
          <a:p>
            <a:r>
              <a:rPr lang="en-US" dirty="0"/>
              <a:t>Pauline Harling		</a:t>
            </a:r>
            <a:r>
              <a:rPr lang="en-US" dirty="0">
                <a:hlinkClick r:id="rId3"/>
              </a:rPr>
              <a:t>bunburysgo2@gmail.com</a:t>
            </a:r>
            <a:endParaRPr lang="en-US" dirty="0"/>
          </a:p>
          <a:p>
            <a:r>
              <a:rPr lang="en-US" dirty="0"/>
              <a:t>Alexis Woolhead		</a:t>
            </a:r>
            <a:r>
              <a:rPr lang="en-US" dirty="0">
                <a:hlinkClick r:id="rId4"/>
              </a:rPr>
              <a:t>bunburysgo3@gmail.com</a:t>
            </a:r>
            <a:endParaRPr lang="en-US" dirty="0"/>
          </a:p>
          <a:p>
            <a:r>
              <a:rPr lang="en-US" dirty="0"/>
              <a:t>Ruth Dunne		</a:t>
            </a:r>
            <a:r>
              <a:rPr lang="en-US" dirty="0">
                <a:hlinkClick r:id="rId5"/>
              </a:rPr>
              <a:t>bunburysgo4@gmail.com</a:t>
            </a:r>
            <a:endParaRPr lang="en-US" dirty="0"/>
          </a:p>
          <a:p>
            <a:r>
              <a:rPr lang="en-US" dirty="0"/>
              <a:t>Kath Fenton		</a:t>
            </a:r>
            <a:r>
              <a:rPr lang="en-US" dirty="0">
                <a:hlinkClick r:id="rId6"/>
              </a:rPr>
              <a:t>bunburysgo5@gmail.com</a:t>
            </a:r>
            <a:endParaRPr lang="en-US" dirty="0"/>
          </a:p>
          <a:p>
            <a:endParaRPr lang="en-US" dirty="0"/>
          </a:p>
          <a:p>
            <a:pPr marL="0" indent="0">
              <a:buNone/>
            </a:pPr>
            <a:r>
              <a:rPr lang="en-US" dirty="0"/>
              <a:t>https://</a:t>
            </a:r>
            <a:r>
              <a:rPr lang="en-US" dirty="0" err="1"/>
              <a:t>bunburycatholic.org.au</a:t>
            </a:r>
            <a:r>
              <a:rPr lang="en-US" dirty="0"/>
              <a:t>/our-people/safeguarding-office/</a:t>
            </a:r>
          </a:p>
        </p:txBody>
      </p:sp>
    </p:spTree>
    <p:extLst>
      <p:ext uri="{BB962C8B-B14F-4D97-AF65-F5344CB8AC3E}">
        <p14:creationId xmlns:p14="http://schemas.microsoft.com/office/powerpoint/2010/main" val="256169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EB1F4-47BE-BC4C-B9BE-63DAF233EF2C}"/>
              </a:ext>
            </a:extLst>
          </p:cNvPr>
          <p:cNvSpPr>
            <a:spLocks noGrp="1"/>
          </p:cNvSpPr>
          <p:nvPr>
            <p:ph idx="1"/>
          </p:nvPr>
        </p:nvSpPr>
        <p:spPr>
          <a:xfrm>
            <a:off x="518160" y="731520"/>
            <a:ext cx="10835640" cy="5445443"/>
          </a:xfrm>
        </p:spPr>
        <p:txBody>
          <a:bodyPr>
            <a:normAutofit/>
          </a:bodyPr>
          <a:lstStyle/>
          <a:p>
            <a:pPr marL="0" indent="0">
              <a:buNone/>
            </a:pPr>
            <a:endParaRPr lang="en-US" sz="7200" dirty="0"/>
          </a:p>
          <a:p>
            <a:pPr marL="0" indent="0">
              <a:buNone/>
            </a:pPr>
            <a:r>
              <a:rPr lang="en-US" sz="7200" dirty="0"/>
              <a:t>Finally…</a:t>
            </a:r>
          </a:p>
        </p:txBody>
      </p:sp>
    </p:spTree>
    <p:extLst>
      <p:ext uri="{BB962C8B-B14F-4D97-AF65-F5344CB8AC3E}">
        <p14:creationId xmlns:p14="http://schemas.microsoft.com/office/powerpoint/2010/main" val="353860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9718C-F47D-F14A-8F89-DD42F3E67A83}"/>
              </a:ext>
            </a:extLst>
          </p:cNvPr>
          <p:cNvSpPr>
            <a:spLocks noGrp="1"/>
          </p:cNvSpPr>
          <p:nvPr>
            <p:ph idx="1"/>
          </p:nvPr>
        </p:nvSpPr>
        <p:spPr>
          <a:xfrm>
            <a:off x="557214" y="857251"/>
            <a:ext cx="8272462" cy="5319712"/>
          </a:xfrm>
          <a:noFill/>
        </p:spPr>
        <p:txBody>
          <a:bodyPr/>
          <a:lstStyle/>
          <a:p>
            <a:endParaRPr lang="en-US" dirty="0"/>
          </a:p>
          <a:p>
            <a:endParaRPr lang="en-US" dirty="0"/>
          </a:p>
          <a:p>
            <a:pPr marL="0" indent="0">
              <a:buNone/>
            </a:pPr>
            <a:r>
              <a:rPr lang="en-US" dirty="0">
                <a:solidFill>
                  <a:srgbClr val="00B0F0"/>
                </a:solidFill>
              </a:rPr>
              <a:t>Aims of the Safeguarding Program:</a:t>
            </a:r>
          </a:p>
          <a:p>
            <a:pPr marL="0" indent="0">
              <a:buNone/>
            </a:pPr>
            <a:endParaRPr lang="en-US" dirty="0"/>
          </a:p>
          <a:p>
            <a:r>
              <a:rPr lang="en-US" dirty="0"/>
              <a:t>Prevention of abuse</a:t>
            </a:r>
          </a:p>
          <a:p>
            <a:r>
              <a:rPr lang="en-US" dirty="0"/>
              <a:t>Minimise risk</a:t>
            </a:r>
          </a:p>
          <a:p>
            <a:r>
              <a:rPr lang="en-US" dirty="0"/>
              <a:t>Heightening likelihood of detection</a:t>
            </a:r>
          </a:p>
          <a:p>
            <a:r>
              <a:rPr lang="en-US" dirty="0"/>
              <a:t>Reduce long term impacts of abuse</a:t>
            </a:r>
          </a:p>
          <a:p>
            <a:endParaRPr lang="en-US" dirty="0"/>
          </a:p>
        </p:txBody>
      </p:sp>
    </p:spTree>
    <p:extLst>
      <p:ext uri="{BB962C8B-B14F-4D97-AF65-F5344CB8AC3E}">
        <p14:creationId xmlns:p14="http://schemas.microsoft.com/office/powerpoint/2010/main" val="144366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C373-E4F2-524E-BDE7-65255CA29D11}"/>
              </a:ext>
            </a:extLst>
          </p:cNvPr>
          <p:cNvSpPr>
            <a:spLocks noGrp="1"/>
          </p:cNvSpPr>
          <p:nvPr>
            <p:ph type="title"/>
          </p:nvPr>
        </p:nvSpPr>
        <p:spPr>
          <a:xfrm>
            <a:off x="757646" y="548639"/>
            <a:ext cx="8125097" cy="5747657"/>
          </a:xfrm>
        </p:spPr>
        <p:txBody>
          <a:bodyPr/>
          <a:lstStyle/>
          <a:p>
            <a:r>
              <a:rPr lang="en-US" dirty="0"/>
              <a:t>	</a:t>
            </a:r>
          </a:p>
        </p:txBody>
      </p:sp>
      <p:pic>
        <p:nvPicPr>
          <p:cNvPr id="9" name="Picture 8">
            <a:extLst>
              <a:ext uri="{FF2B5EF4-FFF2-40B4-BE49-F238E27FC236}">
                <a16:creationId xmlns:a16="http://schemas.microsoft.com/office/drawing/2014/main" id="{B4A84003-F8B4-2C44-B0EC-EC827D7FCC3E}"/>
              </a:ext>
            </a:extLst>
          </p:cNvPr>
          <p:cNvPicPr>
            <a:picLocks noChangeAspect="1"/>
          </p:cNvPicPr>
          <p:nvPr/>
        </p:nvPicPr>
        <p:blipFill>
          <a:blip r:embed="rId3"/>
          <a:stretch>
            <a:fillRect/>
          </a:stretch>
        </p:blipFill>
        <p:spPr>
          <a:xfrm>
            <a:off x="307074" y="0"/>
            <a:ext cx="8390514" cy="6858000"/>
          </a:xfrm>
          <a:prstGeom prst="rect">
            <a:avLst/>
          </a:prstGeom>
        </p:spPr>
      </p:pic>
    </p:spTree>
    <p:extLst>
      <p:ext uri="{BB962C8B-B14F-4D97-AF65-F5344CB8AC3E}">
        <p14:creationId xmlns:p14="http://schemas.microsoft.com/office/powerpoint/2010/main" val="161285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C915-D2FA-C146-92D9-0EB9D31EBD3C}"/>
              </a:ext>
            </a:extLst>
          </p:cNvPr>
          <p:cNvSpPr>
            <a:spLocks noGrp="1"/>
          </p:cNvSpPr>
          <p:nvPr>
            <p:ph type="title"/>
          </p:nvPr>
        </p:nvSpPr>
        <p:spPr>
          <a:xfrm>
            <a:off x="838200" y="365125"/>
            <a:ext cx="8331926" cy="1280795"/>
          </a:xfrm>
        </p:spPr>
        <p:txBody>
          <a:bodyPr/>
          <a:lstStyle/>
          <a:p>
            <a:pPr algn="ctr"/>
            <a:r>
              <a:rPr lang="en-US" dirty="0">
                <a:solidFill>
                  <a:srgbClr val="00B0F0"/>
                </a:solidFill>
              </a:rPr>
              <a:t>The Routine Activity Theory</a:t>
            </a:r>
          </a:p>
        </p:txBody>
      </p:sp>
      <p:graphicFrame>
        <p:nvGraphicFramePr>
          <p:cNvPr id="4" name="Content Placeholder 3">
            <a:extLst>
              <a:ext uri="{FF2B5EF4-FFF2-40B4-BE49-F238E27FC236}">
                <a16:creationId xmlns:a16="http://schemas.microsoft.com/office/drawing/2014/main" id="{CCC0BA78-2A16-F245-A1F3-EE7F8B8D1C5B}"/>
              </a:ext>
            </a:extLst>
          </p:cNvPr>
          <p:cNvGraphicFramePr>
            <a:graphicFrameLocks noGrp="1"/>
          </p:cNvGraphicFramePr>
          <p:nvPr>
            <p:ph idx="1"/>
            <p:extLst>
              <p:ext uri="{D42A27DB-BD31-4B8C-83A1-F6EECF244321}">
                <p14:modId xmlns:p14="http://schemas.microsoft.com/office/powerpoint/2010/main" val="1858145292"/>
              </p:ext>
            </p:extLst>
          </p:nvPr>
        </p:nvGraphicFramePr>
        <p:xfrm>
          <a:off x="838200" y="1881051"/>
          <a:ext cx="8331926" cy="429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88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7083-172E-9741-8991-262C3CC40337}"/>
              </a:ext>
            </a:extLst>
          </p:cNvPr>
          <p:cNvSpPr>
            <a:spLocks noGrp="1"/>
          </p:cNvSpPr>
          <p:nvPr>
            <p:ph type="title"/>
          </p:nvPr>
        </p:nvSpPr>
        <p:spPr>
          <a:xfrm>
            <a:off x="838200" y="365125"/>
            <a:ext cx="8175171" cy="1325563"/>
          </a:xfrm>
        </p:spPr>
        <p:txBody>
          <a:bodyPr/>
          <a:lstStyle/>
          <a:p>
            <a:pPr algn="ctr"/>
            <a:r>
              <a:rPr lang="en-US" dirty="0">
                <a:solidFill>
                  <a:srgbClr val="00B0F0"/>
                </a:solidFill>
              </a:rPr>
              <a:t>All children are vulnerable</a:t>
            </a:r>
          </a:p>
        </p:txBody>
      </p:sp>
      <p:sp>
        <p:nvSpPr>
          <p:cNvPr id="3" name="Content Placeholder 2">
            <a:extLst>
              <a:ext uri="{FF2B5EF4-FFF2-40B4-BE49-F238E27FC236}">
                <a16:creationId xmlns:a16="http://schemas.microsoft.com/office/drawing/2014/main" id="{CAB30897-0C52-A84F-ABE9-39B3A2D1B63F}"/>
              </a:ext>
            </a:extLst>
          </p:cNvPr>
          <p:cNvSpPr>
            <a:spLocks noGrp="1"/>
          </p:cNvSpPr>
          <p:nvPr>
            <p:ph idx="1"/>
          </p:nvPr>
        </p:nvSpPr>
        <p:spPr>
          <a:xfrm>
            <a:off x="838200" y="1825625"/>
            <a:ext cx="8175171" cy="4351338"/>
          </a:xfrm>
        </p:spPr>
        <p:txBody>
          <a:bodyPr/>
          <a:lstStyle/>
          <a:p>
            <a:endParaRPr lang="en-US" dirty="0"/>
          </a:p>
          <a:p>
            <a:r>
              <a:rPr lang="en-US" dirty="0"/>
              <a:t>They are powerless, trust and depend on adults</a:t>
            </a:r>
          </a:p>
          <a:p>
            <a:r>
              <a:rPr lang="en-US" dirty="0"/>
              <a:t>They are taught to obey adults</a:t>
            </a:r>
          </a:p>
          <a:p>
            <a:r>
              <a:rPr lang="en-US" dirty="0"/>
              <a:t>Young children cannot assess adults’ motives</a:t>
            </a:r>
          </a:p>
          <a:p>
            <a:r>
              <a:rPr lang="en-US" dirty="0"/>
              <a:t>Children will tolerate the most painful abuse to maintain emotionally rewarding relationships</a:t>
            </a:r>
          </a:p>
          <a:p>
            <a:r>
              <a:rPr lang="en-US" dirty="0"/>
              <a:t>Sexual abuse by adults is confusing</a:t>
            </a:r>
          </a:p>
        </p:txBody>
      </p:sp>
    </p:spTree>
    <p:extLst>
      <p:ext uri="{BB962C8B-B14F-4D97-AF65-F5344CB8AC3E}">
        <p14:creationId xmlns:p14="http://schemas.microsoft.com/office/powerpoint/2010/main" val="421648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FAA6-6F5C-F14F-9B76-5DA4FE0BF348}"/>
              </a:ext>
            </a:extLst>
          </p:cNvPr>
          <p:cNvSpPr>
            <a:spLocks noGrp="1"/>
          </p:cNvSpPr>
          <p:nvPr>
            <p:ph type="title"/>
          </p:nvPr>
        </p:nvSpPr>
        <p:spPr>
          <a:xfrm>
            <a:off x="838200" y="365125"/>
            <a:ext cx="8253549" cy="1325563"/>
          </a:xfrm>
        </p:spPr>
        <p:txBody>
          <a:bodyPr/>
          <a:lstStyle/>
          <a:p>
            <a:pPr algn="ctr"/>
            <a:r>
              <a:rPr lang="en-US" dirty="0">
                <a:solidFill>
                  <a:srgbClr val="00B0F0"/>
                </a:solidFill>
              </a:rPr>
              <a:t>Transparency</a:t>
            </a:r>
            <a:r>
              <a:rPr lang="en-US" dirty="0"/>
              <a:t> </a:t>
            </a:r>
          </a:p>
        </p:txBody>
      </p:sp>
      <p:sp>
        <p:nvSpPr>
          <p:cNvPr id="3" name="Content Placeholder 2">
            <a:extLst>
              <a:ext uri="{FF2B5EF4-FFF2-40B4-BE49-F238E27FC236}">
                <a16:creationId xmlns:a16="http://schemas.microsoft.com/office/drawing/2014/main" id="{F9CA3C66-F6F9-6840-AE17-D35482A771D5}"/>
              </a:ext>
            </a:extLst>
          </p:cNvPr>
          <p:cNvSpPr>
            <a:spLocks noGrp="1"/>
          </p:cNvSpPr>
          <p:nvPr>
            <p:ph idx="1"/>
          </p:nvPr>
        </p:nvSpPr>
        <p:spPr>
          <a:xfrm>
            <a:off x="838200" y="1825625"/>
            <a:ext cx="8253549" cy="4351338"/>
          </a:xfrm>
        </p:spPr>
        <p:txBody>
          <a:bodyPr/>
          <a:lstStyle/>
          <a:p>
            <a:endParaRPr lang="en-US" dirty="0"/>
          </a:p>
          <a:p>
            <a:pPr marL="0" indent="0">
              <a:buNone/>
            </a:pPr>
            <a:r>
              <a:rPr lang="en-US" dirty="0"/>
              <a:t>The transparency created through the Safeguarding Program will benefit every member of our parish. </a:t>
            </a:r>
          </a:p>
          <a:p>
            <a:pPr marL="0" indent="0">
              <a:buNone/>
            </a:pPr>
            <a:r>
              <a:rPr lang="en-US" dirty="0"/>
              <a:t>While some of the requirements may seem burdensome (</a:t>
            </a:r>
            <a:r>
              <a:rPr lang="en-US" dirty="0" err="1"/>
              <a:t>eg</a:t>
            </a:r>
            <a:r>
              <a:rPr lang="en-US" dirty="0"/>
              <a:t> creating registers to track attendance), their purpose is to create open, transparent practice which discourages abusers from targeting our parishes.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5182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D8BC-D9D0-634C-86D3-CE38D1D3C0C3}"/>
              </a:ext>
            </a:extLst>
          </p:cNvPr>
          <p:cNvSpPr>
            <a:spLocks noGrp="1"/>
          </p:cNvSpPr>
          <p:nvPr>
            <p:ph type="title"/>
          </p:nvPr>
        </p:nvSpPr>
        <p:spPr>
          <a:xfrm>
            <a:off x="838200" y="365125"/>
            <a:ext cx="8253549" cy="1325563"/>
          </a:xfrm>
        </p:spPr>
        <p:txBody>
          <a:bodyPr/>
          <a:lstStyle/>
          <a:p>
            <a:pPr algn="ctr"/>
            <a:r>
              <a:rPr lang="en-US" dirty="0">
                <a:solidFill>
                  <a:srgbClr val="00B0F0"/>
                </a:solidFill>
              </a:rPr>
              <a:t>Safeguarding Officers</a:t>
            </a:r>
          </a:p>
        </p:txBody>
      </p:sp>
      <p:sp>
        <p:nvSpPr>
          <p:cNvPr id="3" name="Content Placeholder 2">
            <a:extLst>
              <a:ext uri="{FF2B5EF4-FFF2-40B4-BE49-F238E27FC236}">
                <a16:creationId xmlns:a16="http://schemas.microsoft.com/office/drawing/2014/main" id="{D00B19F9-2289-1C41-8013-7FB393C1A045}"/>
              </a:ext>
            </a:extLst>
          </p:cNvPr>
          <p:cNvSpPr>
            <a:spLocks noGrp="1"/>
          </p:cNvSpPr>
          <p:nvPr>
            <p:ph idx="1"/>
          </p:nvPr>
        </p:nvSpPr>
        <p:spPr>
          <a:xfrm>
            <a:off x="838200" y="1825625"/>
            <a:ext cx="8253549" cy="4351338"/>
          </a:xfrm>
        </p:spPr>
        <p:txBody>
          <a:bodyPr>
            <a:noAutofit/>
          </a:bodyPr>
          <a:lstStyle/>
          <a:p>
            <a:r>
              <a:rPr lang="en-US" sz="2100" dirty="0"/>
              <a:t>The first point of contact for children, vulnerable adults and other members of the parish community regarding suspicions of abuse and other safeguarding concerns</a:t>
            </a:r>
          </a:p>
          <a:p>
            <a:r>
              <a:rPr lang="en-US" sz="2100" dirty="0"/>
              <a:t>Ensure the parish is complying to the Safeguarding Policy and Procedures</a:t>
            </a:r>
          </a:p>
          <a:p>
            <a:r>
              <a:rPr lang="en-US" sz="2100" dirty="0"/>
              <a:t>Respond to all safeguarding concerns in line with the diocese’s Safeguarding Policy and Procedures manual, reporting these concerns to the Safeguarding Director and/or other authorities, as needed</a:t>
            </a:r>
          </a:p>
          <a:p>
            <a:r>
              <a:rPr lang="en-US" sz="2100" dirty="0"/>
              <a:t>Work in partnership with and keep the Parish Priest informed of all concerns, responses and activities relating to safeguarding of the parish community</a:t>
            </a:r>
          </a:p>
          <a:p>
            <a:r>
              <a:rPr lang="en-US" sz="2100" dirty="0"/>
              <a:t>The link person between the Safeguarding Program Office and the parish for all safeguarding matters</a:t>
            </a:r>
          </a:p>
        </p:txBody>
      </p:sp>
    </p:spTree>
    <p:extLst>
      <p:ext uri="{BB962C8B-B14F-4D97-AF65-F5344CB8AC3E}">
        <p14:creationId xmlns:p14="http://schemas.microsoft.com/office/powerpoint/2010/main" val="85059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F764-5484-1346-BA50-9A43CF89807C}"/>
              </a:ext>
            </a:extLst>
          </p:cNvPr>
          <p:cNvSpPr>
            <a:spLocks noGrp="1"/>
          </p:cNvSpPr>
          <p:nvPr>
            <p:ph type="title"/>
          </p:nvPr>
        </p:nvSpPr>
        <p:spPr>
          <a:xfrm>
            <a:off x="838200" y="365125"/>
            <a:ext cx="7704909" cy="1325563"/>
          </a:xfrm>
        </p:spPr>
        <p:txBody>
          <a:bodyPr/>
          <a:lstStyle/>
          <a:p>
            <a:pPr algn="ctr"/>
            <a:r>
              <a:rPr lang="en-US" dirty="0">
                <a:solidFill>
                  <a:srgbClr val="00B0F0"/>
                </a:solidFill>
              </a:rPr>
              <a:t>Compliance</a:t>
            </a:r>
          </a:p>
        </p:txBody>
      </p:sp>
      <p:sp>
        <p:nvSpPr>
          <p:cNvPr id="3" name="Content Placeholder 2">
            <a:extLst>
              <a:ext uri="{FF2B5EF4-FFF2-40B4-BE49-F238E27FC236}">
                <a16:creationId xmlns:a16="http://schemas.microsoft.com/office/drawing/2014/main" id="{C35DDD1E-87F0-124A-AE81-B2B551B63BEA}"/>
              </a:ext>
            </a:extLst>
          </p:cNvPr>
          <p:cNvSpPr>
            <a:spLocks noGrp="1"/>
          </p:cNvSpPr>
          <p:nvPr>
            <p:ph idx="1"/>
          </p:nvPr>
        </p:nvSpPr>
        <p:spPr>
          <a:xfrm>
            <a:off x="838201" y="1825625"/>
            <a:ext cx="7940040" cy="4351338"/>
          </a:xfrm>
        </p:spPr>
        <p:txBody>
          <a:bodyPr/>
          <a:lstStyle/>
          <a:p>
            <a:r>
              <a:rPr lang="en-US" dirty="0"/>
              <a:t>Working with Children (WWC)*</a:t>
            </a:r>
          </a:p>
          <a:p>
            <a:r>
              <a:rPr lang="en-US" dirty="0"/>
              <a:t>Complete Form 2 – Personal Declaration</a:t>
            </a:r>
          </a:p>
          <a:p>
            <a:r>
              <a:rPr lang="en-US" dirty="0"/>
              <a:t>Read the Safeguarding Handbook</a:t>
            </a:r>
          </a:p>
          <a:p>
            <a:r>
              <a:rPr lang="en-US" dirty="0"/>
              <a:t>Complete Form 18 – Handbook Declaration</a:t>
            </a:r>
          </a:p>
          <a:p>
            <a:endParaRPr lang="en-US" dirty="0"/>
          </a:p>
          <a:p>
            <a:pPr marL="0" indent="0">
              <a:buNone/>
            </a:pPr>
            <a:r>
              <a:rPr lang="en-US" dirty="0"/>
              <a:t>*Those who are exempt are required to obtain a  National Police Clearance (NPC)</a:t>
            </a:r>
          </a:p>
          <a:p>
            <a:endParaRPr lang="en-US" dirty="0"/>
          </a:p>
        </p:txBody>
      </p:sp>
    </p:spTree>
    <p:extLst>
      <p:ext uri="{BB962C8B-B14F-4D97-AF65-F5344CB8AC3E}">
        <p14:creationId xmlns:p14="http://schemas.microsoft.com/office/powerpoint/2010/main" val="37585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BDF9-50EA-E944-9552-5AD952F2582F}"/>
              </a:ext>
            </a:extLst>
          </p:cNvPr>
          <p:cNvSpPr>
            <a:spLocks noGrp="1"/>
          </p:cNvSpPr>
          <p:nvPr>
            <p:ph type="title"/>
          </p:nvPr>
        </p:nvSpPr>
        <p:spPr/>
        <p:txBody>
          <a:bodyPr/>
          <a:lstStyle/>
          <a:p>
            <a:r>
              <a:rPr lang="en-US" dirty="0">
                <a:solidFill>
                  <a:srgbClr val="00B0F0"/>
                </a:solidFill>
              </a:rPr>
              <a:t>Supervision recommendations</a:t>
            </a:r>
          </a:p>
        </p:txBody>
      </p:sp>
      <p:sp>
        <p:nvSpPr>
          <p:cNvPr id="3" name="Content Placeholder 2">
            <a:extLst>
              <a:ext uri="{FF2B5EF4-FFF2-40B4-BE49-F238E27FC236}">
                <a16:creationId xmlns:a16="http://schemas.microsoft.com/office/drawing/2014/main" id="{8416C98B-EE06-E34B-B4E5-DEC521D984A4}"/>
              </a:ext>
            </a:extLst>
          </p:cNvPr>
          <p:cNvSpPr>
            <a:spLocks noGrp="1"/>
          </p:cNvSpPr>
          <p:nvPr>
            <p:ph idx="1"/>
          </p:nvPr>
        </p:nvSpPr>
        <p:spPr/>
        <p:txBody>
          <a:bodyPr/>
          <a:lstStyle/>
          <a:p>
            <a:r>
              <a:rPr lang="en-US" dirty="0"/>
              <a:t>0-2 years		1 adult to 3 children</a:t>
            </a:r>
          </a:p>
          <a:p>
            <a:r>
              <a:rPr lang="en-US" dirty="0"/>
              <a:t>2-3 years		1 adult to 4 children</a:t>
            </a:r>
          </a:p>
          <a:p>
            <a:r>
              <a:rPr lang="en-US" dirty="0"/>
              <a:t>4-8 years		1 adult to 6 children</a:t>
            </a:r>
          </a:p>
          <a:p>
            <a:r>
              <a:rPr lang="en-US" dirty="0"/>
              <a:t>9-12 years		1 adult to 8 children</a:t>
            </a:r>
          </a:p>
          <a:p>
            <a:r>
              <a:rPr lang="en-US" dirty="0"/>
              <a:t>13-18 years	1 adult to 10 children</a:t>
            </a:r>
          </a:p>
          <a:p>
            <a:endParaRPr lang="en-US" dirty="0"/>
          </a:p>
          <a:p>
            <a:pPr marL="0" indent="0">
              <a:buNone/>
            </a:pPr>
            <a:r>
              <a:rPr lang="en-US" dirty="0"/>
              <a:t>The name/s of the adult/s supervising should be displayed/known.</a:t>
            </a:r>
          </a:p>
          <a:p>
            <a:endParaRPr lang="en-US" dirty="0"/>
          </a:p>
        </p:txBody>
      </p:sp>
    </p:spTree>
    <p:extLst>
      <p:ext uri="{BB962C8B-B14F-4D97-AF65-F5344CB8AC3E}">
        <p14:creationId xmlns:p14="http://schemas.microsoft.com/office/powerpoint/2010/main" val="1107339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11749</TotalTime>
  <Words>1035</Words>
  <Application>Microsoft Macintosh PowerPoint</Application>
  <PresentationFormat>Widescreen</PresentationFormat>
  <Paragraphs>105</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 </vt:lpstr>
      <vt:lpstr>The Routine Activity Theory</vt:lpstr>
      <vt:lpstr>All children are vulnerable</vt:lpstr>
      <vt:lpstr>Transparency </vt:lpstr>
      <vt:lpstr>Safeguarding Officers</vt:lpstr>
      <vt:lpstr>Compliance</vt:lpstr>
      <vt:lpstr>Supervision recommendations</vt:lpstr>
      <vt:lpstr>PowerPoint Presentation</vt:lpstr>
      <vt:lpstr>Safeguarding Officers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Aim</dc:title>
  <dc:creator>malegaruxa@outlook.com</dc:creator>
  <cp:lastModifiedBy>malegaruxa@outlook.com</cp:lastModifiedBy>
  <cp:revision>32</cp:revision>
  <dcterms:created xsi:type="dcterms:W3CDTF">2019-06-12T11:39:15Z</dcterms:created>
  <dcterms:modified xsi:type="dcterms:W3CDTF">2019-07-29T00:43:29Z</dcterms:modified>
</cp:coreProperties>
</file>